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1081" r:id="rId2"/>
    <p:sldId id="1115" r:id="rId3"/>
    <p:sldId id="1116" r:id="rId4"/>
    <p:sldId id="1117" r:id="rId5"/>
    <p:sldId id="1108" r:id="rId6"/>
    <p:sldId id="1113" r:id="rId7"/>
    <p:sldId id="1114" r:id="rId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A48824B8-1272-4289-A49F-5DF8C85D8F68}">
          <p14:sldIdLst>
            <p14:sldId id="1081"/>
            <p14:sldId id="1115"/>
            <p14:sldId id="1116"/>
            <p14:sldId id="1117"/>
            <p14:sldId id="1108"/>
            <p14:sldId id="1113"/>
            <p14:sldId id="1114"/>
          </p14:sldIdLst>
        </p14:section>
        <p14:section name="Abschnitt ohne Titel" id="{9B57F730-3990-453B-9467-0909B34B448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D1DE22"/>
    <a:srgbClr val="242802"/>
    <a:srgbClr val="252901"/>
    <a:srgbClr val="252802"/>
    <a:srgbClr val="0A01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90839" autoAdjust="0"/>
  </p:normalViewPr>
  <p:slideViewPr>
    <p:cSldViewPr snapToGrid="0">
      <p:cViewPr varScale="1">
        <p:scale>
          <a:sx n="113" d="100"/>
          <a:sy n="113" d="100"/>
        </p:scale>
        <p:origin x="5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5659" cy="498054"/>
          </a:xfrm>
          <a:prstGeom prst="rect">
            <a:avLst/>
          </a:prstGeom>
        </p:spPr>
        <p:txBody>
          <a:bodyPr vert="horz" lIns="91447" tIns="45723" rIns="91447" bIns="4572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8" y="3"/>
            <a:ext cx="2945659" cy="498054"/>
          </a:xfrm>
          <a:prstGeom prst="rect">
            <a:avLst/>
          </a:prstGeom>
        </p:spPr>
        <p:txBody>
          <a:bodyPr vert="horz" lIns="91447" tIns="45723" rIns="91447" bIns="45723" rtlCol="0"/>
          <a:lstStyle>
            <a:lvl1pPr algn="r">
              <a:defRPr sz="1200"/>
            </a:lvl1pPr>
          </a:lstStyle>
          <a:p>
            <a:fld id="{2D6C3A87-F58C-4A4E-A898-D4A8139AACA7}" type="datetimeFigureOut">
              <a:rPr lang="de-DE" smtClean="0"/>
              <a:t>05.11.2025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7" tIns="45723" rIns="91447" bIns="4572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7"/>
            <a:ext cx="5438140" cy="3908614"/>
          </a:xfrm>
          <a:prstGeom prst="rect">
            <a:avLst/>
          </a:prstGeom>
        </p:spPr>
        <p:txBody>
          <a:bodyPr vert="horz" lIns="91447" tIns="45723" rIns="91447" bIns="45723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5" y="9428586"/>
            <a:ext cx="2945659" cy="498053"/>
          </a:xfrm>
          <a:prstGeom prst="rect">
            <a:avLst/>
          </a:prstGeom>
        </p:spPr>
        <p:txBody>
          <a:bodyPr vert="horz" lIns="91447" tIns="45723" rIns="91447" bIns="45723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8" y="9428586"/>
            <a:ext cx="2945659" cy="498053"/>
          </a:xfrm>
          <a:prstGeom prst="rect">
            <a:avLst/>
          </a:prstGeom>
        </p:spPr>
        <p:txBody>
          <a:bodyPr vert="horz" lIns="91447" tIns="45723" rIns="91447" bIns="45723" rtlCol="0" anchor="b"/>
          <a:lstStyle>
            <a:lvl1pPr algn="r">
              <a:defRPr sz="1200"/>
            </a:lvl1pPr>
          </a:lstStyle>
          <a:p>
            <a:fld id="{F3FC3CA7-F6D8-4DBD-966B-DB105DD8AF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0539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  <a:solidFill>
            <a:srgbClr val="0070C0"/>
          </a:solidFill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pic>
        <p:nvPicPr>
          <p:cNvPr id="12" name="Grafik 4">
            <a:extLst>
              <a:ext uri="{FF2B5EF4-FFF2-40B4-BE49-F238E27FC236}">
                <a16:creationId xmlns:a16="http://schemas.microsoft.com/office/drawing/2014/main" id="{6D2DD0B7-0154-4371-828D-C17F5C157D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57" y="87587"/>
            <a:ext cx="2144545" cy="555876"/>
          </a:xfrm>
          <a:prstGeom prst="rect">
            <a:avLst/>
          </a:prstGeom>
          <a:noFill/>
          <a:ln w="9525">
            <a:solidFill>
              <a:schemeClr val="tx1">
                <a:alpha val="98038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25A2DA0-E16C-4D92-909A-DD75A3FE7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587" y="388856"/>
            <a:ext cx="10972802" cy="3987537"/>
          </a:xfrm>
        </p:spPr>
        <p:txBody>
          <a:bodyPr/>
          <a:lstStyle/>
          <a:p>
            <a:r>
              <a:rPr lang="de-DE" sz="6000" b="1" dirty="0"/>
              <a:t>TOP 3</a:t>
            </a:r>
            <a:br>
              <a:rPr lang="de-DE" sz="6000" dirty="0"/>
            </a:br>
            <a:r>
              <a:rPr lang="de-DE" sz="6000" dirty="0"/>
              <a:t>Haushalts-</a:t>
            </a:r>
            <a:br>
              <a:rPr lang="de-DE" sz="6000" dirty="0"/>
            </a:br>
            <a:r>
              <a:rPr lang="de-DE" sz="6000" dirty="0" err="1"/>
              <a:t>zwischenbericht</a:t>
            </a:r>
            <a:endParaRPr lang="de-DE" sz="4000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60B48A5-91E8-AC62-A23B-506AE4F5A543}"/>
              </a:ext>
            </a:extLst>
          </p:cNvPr>
          <p:cNvSpPr txBox="1"/>
          <p:nvPr/>
        </p:nvSpPr>
        <p:spPr>
          <a:xfrm>
            <a:off x="2590800" y="220133"/>
            <a:ext cx="680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9.2. Protokoll öffentlich – Anlage 2 – 21.10.2025</a:t>
            </a:r>
          </a:p>
        </p:txBody>
      </p:sp>
    </p:spTree>
    <p:extLst>
      <p:ext uri="{BB962C8B-B14F-4D97-AF65-F5344CB8AC3E}">
        <p14:creationId xmlns:p14="http://schemas.microsoft.com/office/powerpoint/2010/main" val="4142678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322660-D379-80A3-F567-1023EB164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E0594D1F-12FA-9262-56EA-3A76656272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919964"/>
              </p:ext>
            </p:extLst>
          </p:nvPr>
        </p:nvGraphicFramePr>
        <p:xfrm>
          <a:off x="66675" y="104775"/>
          <a:ext cx="12030074" cy="6816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71058">
                  <a:extLst>
                    <a:ext uri="{9D8B030D-6E8A-4147-A177-3AD203B41FA5}">
                      <a16:colId xmlns:a16="http://schemas.microsoft.com/office/drawing/2014/main" val="3144824114"/>
                    </a:ext>
                  </a:extLst>
                </a:gridCol>
                <a:gridCol w="2956027">
                  <a:extLst>
                    <a:ext uri="{9D8B030D-6E8A-4147-A177-3AD203B41FA5}">
                      <a16:colId xmlns:a16="http://schemas.microsoft.com/office/drawing/2014/main" val="2531129757"/>
                    </a:ext>
                  </a:extLst>
                </a:gridCol>
                <a:gridCol w="2953438">
                  <a:extLst>
                    <a:ext uri="{9D8B030D-6E8A-4147-A177-3AD203B41FA5}">
                      <a16:colId xmlns:a16="http://schemas.microsoft.com/office/drawing/2014/main" val="150995053"/>
                    </a:ext>
                  </a:extLst>
                </a:gridCol>
                <a:gridCol w="2949551">
                  <a:extLst>
                    <a:ext uri="{9D8B030D-6E8A-4147-A177-3AD203B41FA5}">
                      <a16:colId xmlns:a16="http://schemas.microsoft.com/office/drawing/2014/main" val="3404215308"/>
                    </a:ext>
                  </a:extLst>
                </a:gridCol>
              </a:tblGrid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100" kern="50">
                          <a:effectLst/>
                        </a:rPr>
                        <a:t> </a:t>
                      </a:r>
                      <a:endParaRPr lang="de-DE" sz="8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Plan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Aktueller Stand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 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6521538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Grundsteuer A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27.000 €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26.967 €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Jahreswert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632542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Grundsteuer B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192.000 €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166.096 €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Jahreswert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0052215"/>
                  </a:ext>
                </a:extLst>
              </a:tr>
              <a:tr h="6262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Gewerbesteuer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1.000.000 €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1.088.245 €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Jahreswert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9077744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Einkommensteuer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1.222.060 €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648.599 €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½  Jahr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034748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Umsatzsteuer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99.490 €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66.478 €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¾ Jahr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7936538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Hundesteuer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3.200 €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3.348 €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Jahreswert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5753613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Familienleist. </a:t>
                      </a:r>
                      <a:r>
                        <a:rPr lang="de-DE" sz="2000" kern="50" dirty="0" err="1">
                          <a:effectLst/>
                        </a:rPr>
                        <a:t>Ausgl</a:t>
                      </a:r>
                      <a:r>
                        <a:rPr lang="de-DE" sz="2000" kern="50" dirty="0">
                          <a:effectLst/>
                        </a:rPr>
                        <a:t>.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96.000 €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88.757 €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90 %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5048570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Schlüsselzuweisungen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607.070 €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544.816 €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90 %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2557980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Komm. </a:t>
                      </a:r>
                      <a:r>
                        <a:rPr lang="de-DE" sz="2000" kern="50" dirty="0" err="1">
                          <a:effectLst/>
                        </a:rPr>
                        <a:t>Inv</a:t>
                      </a:r>
                      <a:r>
                        <a:rPr lang="de-DE" sz="2000" kern="50" dirty="0">
                          <a:effectLst/>
                        </a:rPr>
                        <a:t>. Pauschale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284.500 €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258.480 €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90 %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386432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FAG Umlage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703.030 €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632.730 €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90 %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0082170"/>
                  </a:ext>
                </a:extLst>
              </a:tr>
              <a:tr h="5627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Kreisumlage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998.630 €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748.971 €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¾ Jahr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0650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1913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F80351-443F-75CE-1CC9-9A004D4DF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7AF19087-EB93-C426-15F0-B2FD7A90C8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43644"/>
              </p:ext>
            </p:extLst>
          </p:nvPr>
        </p:nvGraphicFramePr>
        <p:xfrm>
          <a:off x="9525" y="276225"/>
          <a:ext cx="10721296" cy="65722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98351">
                  <a:extLst>
                    <a:ext uri="{9D8B030D-6E8A-4147-A177-3AD203B41FA5}">
                      <a16:colId xmlns:a16="http://schemas.microsoft.com/office/drawing/2014/main" val="3165537638"/>
                    </a:ext>
                  </a:extLst>
                </a:gridCol>
                <a:gridCol w="1278520">
                  <a:extLst>
                    <a:ext uri="{9D8B030D-6E8A-4147-A177-3AD203B41FA5}">
                      <a16:colId xmlns:a16="http://schemas.microsoft.com/office/drawing/2014/main" val="1239074490"/>
                    </a:ext>
                  </a:extLst>
                </a:gridCol>
                <a:gridCol w="2444425">
                  <a:extLst>
                    <a:ext uri="{9D8B030D-6E8A-4147-A177-3AD203B41FA5}">
                      <a16:colId xmlns:a16="http://schemas.microsoft.com/office/drawing/2014/main" val="724765433"/>
                    </a:ext>
                  </a:extLst>
                </a:gridCol>
              </a:tblGrid>
              <a:tr h="514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Maßnahme / Gegenstand</a:t>
                      </a:r>
                      <a:endParaRPr lang="de-DE" sz="2000" kern="5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Planzahlen</a:t>
                      </a:r>
                      <a:endParaRPr lang="de-DE" sz="2000" kern="5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 Aktueller Stand</a:t>
                      </a:r>
                      <a:endParaRPr lang="de-DE" sz="2000" kern="50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3078812980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Grunderwerb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20.200 €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3570773327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Anschaffungen für die Verwaltung (EDV, Büromöbel)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5.000 €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2.296,34 €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3198455554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Anschaffungen für die Schule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10.500 €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8.390,63 €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174168253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E-Bus Kinderwagen für Kindergarten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5.000 €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4.994,00 €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2914334958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Neue Spielgeräte für Kinderspielplatz „</a:t>
                      </a:r>
                      <a:r>
                        <a:rPr lang="de-DE" sz="2000" kern="50" dirty="0" err="1">
                          <a:effectLst/>
                        </a:rPr>
                        <a:t>Senkmatt</a:t>
                      </a:r>
                      <a:r>
                        <a:rPr lang="de-DE" sz="2000" kern="50" dirty="0">
                          <a:effectLst/>
                        </a:rPr>
                        <a:t>“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30.000 €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22.939,05 €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4044274094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Anschaffungen für den Bauhof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10.000 €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10.351,80 €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3057385074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Anschaffungen für die Feuerwehr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102.700 €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1301798004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Beteiligung Tourismus </a:t>
                      </a:r>
                      <a:r>
                        <a:rPr lang="de-DE" sz="2000" kern="50" dirty="0" err="1">
                          <a:effectLst/>
                        </a:rPr>
                        <a:t>Kinzigtalsteig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17.000 €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1309953159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Neugestaltung von Gemeindestraßen im Außenbereich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50.000 €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59.478,75 €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1487884360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Neue Innentüren Schulsporthalle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5.330 €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5.393,23 €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2991506781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Schulhofsanierung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6.000 €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2899233001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Planung Neugestaltung Kreuzstraße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70.000 €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2176004554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Sonnenschutz Kindergarten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58.000 €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56.590,00 €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441499975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Alter Kindergarten -Abbruchkosten-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82.000 €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3563809184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Verbesserung der Breitbandversorgung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400.000 €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22.552,69 €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1902220377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Umwandlung Kunstrasenplatz „alter Sportplatz“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50.000 €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754897126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Planungsreserve Energieversorgung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75.000 €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331150138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Zuschuss für Feuerlöschteiche im Außenbereich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4.000 €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3.820,34 €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912699023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Kapitalumlage an Abwasserzweckverband Raumschaft Haslach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3.800 €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467084411"/>
                  </a:ext>
                </a:extLst>
              </a:tr>
              <a:tr h="229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Neue Beleuchtung Gemeindehalle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19.830 €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1633797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105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88A20C94-6DC5-F5D7-7492-97A9C61820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061296"/>
              </p:ext>
            </p:extLst>
          </p:nvPr>
        </p:nvGraphicFramePr>
        <p:xfrm>
          <a:off x="276225" y="152399"/>
          <a:ext cx="11401424" cy="2446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82906">
                  <a:extLst>
                    <a:ext uri="{9D8B030D-6E8A-4147-A177-3AD203B41FA5}">
                      <a16:colId xmlns:a16="http://schemas.microsoft.com/office/drawing/2014/main" val="3602111662"/>
                    </a:ext>
                  </a:extLst>
                </a:gridCol>
                <a:gridCol w="2359259">
                  <a:extLst>
                    <a:ext uri="{9D8B030D-6E8A-4147-A177-3AD203B41FA5}">
                      <a16:colId xmlns:a16="http://schemas.microsoft.com/office/drawing/2014/main" val="710672213"/>
                    </a:ext>
                  </a:extLst>
                </a:gridCol>
                <a:gridCol w="2359259">
                  <a:extLst>
                    <a:ext uri="{9D8B030D-6E8A-4147-A177-3AD203B41FA5}">
                      <a16:colId xmlns:a16="http://schemas.microsoft.com/office/drawing/2014/main" val="1448484459"/>
                    </a:ext>
                  </a:extLst>
                </a:gridCol>
              </a:tblGrid>
              <a:tr h="508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Planzahlen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Aktueller Stand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46752764"/>
                  </a:ext>
                </a:extLst>
              </a:tr>
              <a:tr h="227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b="1" kern="50" dirty="0">
                          <a:solidFill>
                            <a:srgbClr val="FF0000"/>
                          </a:solidFill>
                          <a:effectLst/>
                        </a:rPr>
                        <a:t>Außerplanmäßige Ausgaben</a:t>
                      </a:r>
                      <a:endParaRPr lang="de-DE" sz="2000" b="1" kern="5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 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 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1276659440"/>
                  </a:ext>
                </a:extLst>
              </a:tr>
              <a:tr h="227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Sanierung Bühlstraße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0,00 €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40.951,72 €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1911164429"/>
                  </a:ext>
                </a:extLst>
              </a:tr>
              <a:tr h="227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Planungskosten Erweiterung Eugen-Klaussner-Straße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0,00 €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25.000,00 €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602253774"/>
                  </a:ext>
                </a:extLst>
              </a:tr>
              <a:tr h="227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Markisen Seniorenzentrum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0,00 €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16.480,86 €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3190968561"/>
                  </a:ext>
                </a:extLst>
              </a:tr>
              <a:tr h="227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Kindergarten-Außenbereich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>
                          <a:effectLst/>
                        </a:rPr>
                        <a:t>0,00 €</a:t>
                      </a:r>
                      <a:endParaRPr lang="de-DE" sz="2000" kern="5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19.514,71 €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839243924"/>
                  </a:ext>
                </a:extLst>
              </a:tr>
              <a:tr h="227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 err="1">
                          <a:effectLst/>
                        </a:rPr>
                        <a:t>Teq</a:t>
                      </a:r>
                      <a:r>
                        <a:rPr lang="de-DE" sz="2000" kern="50" dirty="0">
                          <a:effectLst/>
                        </a:rPr>
                        <a:t> Ball Platte Freibad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0,00 € 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buNone/>
                      </a:pPr>
                      <a:r>
                        <a:rPr lang="de-DE" sz="2000" kern="50" dirty="0">
                          <a:effectLst/>
                        </a:rPr>
                        <a:t>2.431,05 €</a:t>
                      </a:r>
                      <a:endParaRPr lang="de-DE" sz="2000" kern="50" dirty="0"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85" marR="13785" marT="0" marB="0"/>
                </a:tc>
                <a:extLst>
                  <a:ext uri="{0D108BD9-81ED-4DB2-BD59-A6C34878D82A}">
                    <a16:rowId xmlns:a16="http://schemas.microsoft.com/office/drawing/2014/main" val="53967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75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3DB202-E80D-879E-75D3-93034340B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0100"/>
            <a:ext cx="9601200" cy="5067300"/>
          </a:xfrm>
        </p:spPr>
        <p:txBody>
          <a:bodyPr/>
          <a:lstStyle/>
          <a:p>
            <a:pPr marL="0" lvl="0" indent="0">
              <a:buNone/>
            </a:pPr>
            <a:r>
              <a:rPr lang="de-DE" sz="2400" b="1" u="sng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Kassenstand</a:t>
            </a:r>
          </a:p>
          <a:p>
            <a:pPr marL="0" lvl="0" indent="0">
              <a:buNone/>
            </a:pPr>
            <a:endParaRPr lang="de-DE" sz="1800" b="1" kern="50" dirty="0">
              <a:latin typeface="Arial" panose="020B0604020202020204" pitchFamily="34" charset="0"/>
              <a:ea typeface="Lucida Sans Unicode" panose="020B0602030504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e-DE" sz="18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73152" indent="0">
              <a:buNone/>
            </a:pPr>
            <a:r>
              <a:rPr lang="de-DE" sz="2400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Zum 01.01.2025			266.896,57 €</a:t>
            </a:r>
            <a:endParaRPr lang="de-DE" sz="24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73152" indent="0">
              <a:buNone/>
            </a:pPr>
            <a:r>
              <a:rPr lang="de-DE" sz="2400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24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73152" indent="0">
              <a:buNone/>
            </a:pPr>
            <a:r>
              <a:rPr lang="de-DE" sz="2400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Aktuell				167.973,82 €</a:t>
            </a:r>
          </a:p>
          <a:p>
            <a:pPr marL="73152" indent="0">
              <a:buNone/>
            </a:pPr>
            <a:endParaRPr lang="de-DE" sz="2400" kern="50" dirty="0">
              <a:latin typeface="Arial" panose="020B0604020202020204" pitchFamily="34" charset="0"/>
              <a:ea typeface="Lucida Sans Unicode" panose="020B0602030504020204" pitchFamily="34" charset="0"/>
              <a:cs typeface="Arial" panose="020B0604020202020204" pitchFamily="34" charset="0"/>
            </a:endParaRPr>
          </a:p>
          <a:p>
            <a:pPr marL="73152" indent="0">
              <a:buNone/>
            </a:pPr>
            <a:r>
              <a:rPr lang="de-DE" sz="2400" kern="50" dirty="0">
                <a:effectLst/>
                <a:latin typeface="Arial" panose="020B0604020202020204" pitchFamily="34" charset="0"/>
                <a:ea typeface="Lucida Sans Unicode" panose="020B0602030504020204" pitchFamily="34" charset="0"/>
                <a:cs typeface="Arial" panose="020B0604020202020204" pitchFamily="34" charset="0"/>
              </a:rPr>
              <a:t>(Mindestreserve: 84.000 €)</a:t>
            </a:r>
            <a:endParaRPr lang="de-DE" sz="24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18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7997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D77D15-8498-5607-A2A5-A5AB67B7F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" y="0"/>
            <a:ext cx="10544175" cy="58674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77DEDF3-6FDA-DD1C-60AE-BD5319FBF2FE}"/>
              </a:ext>
            </a:extLst>
          </p:cNvPr>
          <p:cNvSpPr txBox="1"/>
          <p:nvPr/>
        </p:nvSpPr>
        <p:spPr>
          <a:xfrm>
            <a:off x="1866900" y="457200"/>
            <a:ext cx="7277100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e-DE" sz="2400" b="1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Größere Ausgabenposten bis Jahresende</a:t>
            </a:r>
            <a:endParaRPr lang="de-DE" sz="24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de-DE" sz="1800" b="1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11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de-DE" sz="1800" b="1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11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de-DE" sz="2000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Sanierung Gemeindeverbindungsstraße	50.000 €</a:t>
            </a: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de-DE" sz="2000" kern="5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Beleuchtung Gemeindehalle				27.200 €</a:t>
            </a:r>
          </a:p>
          <a:p>
            <a:pPr lvl="0"/>
            <a:r>
              <a:rPr lang="de-DE" sz="2000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2000" kern="5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/>
            <a:r>
              <a:rPr lang="de-DE" sz="2000" b="1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Summe								77.200 €</a:t>
            </a:r>
            <a:endParaRPr lang="de-DE" sz="20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de-DE" sz="1800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sz="11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135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802029-312A-6A9A-A0E6-169A7D0FD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50" y="371475"/>
            <a:ext cx="10382250" cy="549592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de-DE" sz="2400" b="1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Ausblick auf Jahr 2026</a:t>
            </a:r>
            <a:endParaRPr lang="de-DE" sz="24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73152" indent="0">
              <a:buNone/>
            </a:pPr>
            <a:endParaRPr lang="de-DE" sz="1800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de-DE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Straßensanierungen</a:t>
            </a:r>
            <a:endParaRPr lang="de-DE" kern="5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de-DE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Hohe Kapitalumlage an AZV	 (lt. Finanzplan 2025 in 2026: 141.520 €)</a:t>
            </a:r>
            <a:endParaRPr lang="de-DE" kern="5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de-DE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Beladung Neues Feuerwehrauto </a:t>
            </a:r>
            <a:endParaRPr lang="de-DE" kern="5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de-DE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Kunstrasenplatz</a:t>
            </a:r>
            <a:endParaRPr lang="de-DE" kern="5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-"/>
            </a:pPr>
            <a:r>
              <a:rPr lang="de-DE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Abbruch alter Kindergarten</a:t>
            </a:r>
            <a:endParaRPr lang="de-DE" kern="5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" indent="0">
              <a:buNone/>
            </a:pPr>
            <a:r>
              <a:rPr lang="de-DE" b="1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kern="5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152" indent="0">
              <a:buNone/>
            </a:pPr>
            <a:r>
              <a:rPr lang="de-DE" b="1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Fazit: 	Es wird wenig Spielraum für weitere Investitionen geben</a:t>
            </a:r>
            <a:endParaRPr lang="de-DE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b="1" kern="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de-DE" kern="50" dirty="0">
              <a:effectLst/>
              <a:latin typeface="Arial" panose="020B0604020202020204" pitchFamily="34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1264915"/>
      </p:ext>
    </p:extLst>
  </p:cSld>
  <p:clrMapOvr>
    <a:masterClrMapping/>
  </p:clrMapOvr>
</p:sld>
</file>

<file path=ppt/theme/theme1.xml><?xml version="1.0" encoding="utf-8"?>
<a:theme xmlns:a="http://schemas.openxmlformats.org/drawingml/2006/main" name="Zuschneiden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TM10001105[[fn=Ernte]]</Template>
  <TotalTime>0</TotalTime>
  <Words>402</Words>
  <Application>Microsoft Office PowerPoint</Application>
  <PresentationFormat>Breitbild</PresentationFormat>
  <Paragraphs>162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Franklin Gothic Book</vt:lpstr>
      <vt:lpstr>Zuschneiden</vt:lpstr>
      <vt:lpstr>TOP 3 Haushalts- zwischenbericht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Öffentliche Gemeinderatssitzung</dc:title>
  <dc:creator>Martin Aßmuth</dc:creator>
  <cp:lastModifiedBy>Benutzer1 Gemeinde Hofstetten</cp:lastModifiedBy>
  <cp:revision>698</cp:revision>
  <cp:lastPrinted>2025-10-20T09:49:24Z</cp:lastPrinted>
  <dcterms:created xsi:type="dcterms:W3CDTF">2018-08-21T12:12:17Z</dcterms:created>
  <dcterms:modified xsi:type="dcterms:W3CDTF">2025-11-05T10:21:12Z</dcterms:modified>
</cp:coreProperties>
</file>